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6911" r:id="rId3"/>
    <p:sldId id="6912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50"/>
  </p:normalViewPr>
  <p:slideViewPr>
    <p:cSldViewPr snapToGrid="0">
      <p:cViewPr varScale="1">
        <p:scale>
          <a:sx n="120" d="100"/>
          <a:sy n="120" d="100"/>
        </p:scale>
        <p:origin x="4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723A5-BC0A-2E4E-97C9-18843580DA97}" type="datetimeFigureOut">
              <a:rPr lang="en-US" smtClean="0"/>
              <a:t>4/22/25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F0A314-FA6F-A14E-BE97-C64C20613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69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943dcabe7899d9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943dcabe7899d9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943dcabe7899d9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943dcabe7899d9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943dcabe7899d9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943dcabe7899d9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4a3ac77ca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4a3ac77ca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4a3ac77ca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4a3ac77ca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64c8d5d3634853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64c8d5d3634853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4a3ac77ca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4a3ac77ca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4a3ac77ca8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4a3ac77ca8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9f75b522a89a96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9f75b522a89a96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943dcabe7899d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943dcabe7899d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943dcabe7899d9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943dcabe7899d9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943dcabe7899d9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943dcabe7899d9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D5905-92A1-2E81-49AD-59CF50865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D1F709-3A33-AE45-E4D1-C8AAC0D08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47971-17CC-F5D9-AF7A-1F17FBB2B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D581B-70ED-504A-85DD-FC7FCDD2C642}" type="datetimeFigureOut">
              <a:rPr lang="en-US" smtClean="0"/>
              <a:t>4/22/25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64FA8-0473-F09A-3FBE-8DF8CF3CF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9AEDF-D7E0-B154-A511-D40FB935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9124-253E-1347-84E2-79831523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356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4583-40ED-7915-BE07-0DBF11FE6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2457D2-6D62-9691-393E-77ED40233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259B6-72F5-46DE-FDE9-51ACAB91B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D581B-70ED-504A-85DD-FC7FCDD2C642}" type="datetimeFigureOut">
              <a:rPr lang="en-US" smtClean="0"/>
              <a:t>4/22/25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C208E-D574-047B-5380-5DD72152E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DFA39-341F-3E83-7A0C-27129C5F3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9124-253E-1347-84E2-79831523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301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4375AB-B8EA-1A94-7E21-E4B0D200B2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893B0B-9B33-0C91-60FD-09A2E3EC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EF38B-824B-228F-4A17-999DE218B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D581B-70ED-504A-85DD-FC7FCDD2C642}" type="datetimeFigureOut">
              <a:rPr lang="en-US" smtClean="0"/>
              <a:t>4/22/25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4630CD-0F01-9512-9E91-8B64AF576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A5C1E-DF40-9D4F-302B-FC7A4829B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9124-253E-1347-84E2-79831523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32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76B63-CE70-8D28-19A3-FA8EA38C0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1FC94-9487-F771-0062-4A9427DA5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CB124-3550-0A1C-F10B-B0276EF47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D581B-70ED-504A-85DD-FC7FCDD2C642}" type="datetimeFigureOut">
              <a:rPr lang="en-US" smtClean="0"/>
              <a:t>4/22/25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9B252-F9E0-EE04-7462-33BD7DA31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D5725-09B1-25E1-ED66-237C09780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9124-253E-1347-84E2-79831523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091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9A0C1-9021-AF75-67BB-33464F1AD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9196B-C748-77AA-CB26-FA8EA4E89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8BED52-F20F-551E-A128-E076A8AD7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D581B-70ED-504A-85DD-FC7FCDD2C642}" type="datetimeFigureOut">
              <a:rPr lang="en-US" smtClean="0"/>
              <a:t>4/22/25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BF3A9-4A9A-CC89-BDC0-45107FB31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75E73-BDED-0E65-1D46-8E6E0B237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9124-253E-1347-84E2-79831523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741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E100B-FCF3-827B-B50F-2F109BD9F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24754-ECAA-0F82-668F-4D0343DB38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B5FCE-4011-2812-A790-E2054B72AB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E022D-1B23-F14F-1991-47A4B3B5C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D581B-70ED-504A-85DD-FC7FCDD2C642}" type="datetimeFigureOut">
              <a:rPr lang="en-US" smtClean="0"/>
              <a:t>4/22/25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3D83A-8CFC-F0E9-D855-25735D4FA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297F9-3D22-49B0-73A7-451AAE322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9124-253E-1347-84E2-79831523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28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1B441-8DB4-9BE8-4CC6-3008DE488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33E2CB-B53D-D25D-2B51-5FCABB433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7CB6EE-BCA6-BC08-654B-B4C6BFA682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5F1DDD-4709-2078-F581-0E09E48E91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CED535-5D82-683D-2391-46A7CF0816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24681A-7306-2CD4-87C5-3AA9C4BAF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D581B-70ED-504A-85DD-FC7FCDD2C642}" type="datetimeFigureOut">
              <a:rPr lang="en-US" smtClean="0"/>
              <a:t>4/22/25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AF98B8-219A-B179-C9C3-49ADE0EC6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7C1985-2584-F433-469D-0A3F8E777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9124-253E-1347-84E2-79831523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275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F3FDE-C2B4-F9D6-3E03-5392F1727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0EE7BC-2393-A583-4D72-7191DEF9C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D581B-70ED-504A-85DD-FC7FCDD2C642}" type="datetimeFigureOut">
              <a:rPr lang="en-US" smtClean="0"/>
              <a:t>4/22/25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FCBE39-7FBA-8A69-5C72-45DF58622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C74320-C7EA-55DF-CEF5-2EF0F0361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9124-253E-1347-84E2-79831523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047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7BFDF4-9FCF-628A-D971-0D8A7E057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D581B-70ED-504A-85DD-FC7FCDD2C642}" type="datetimeFigureOut">
              <a:rPr lang="en-US" smtClean="0"/>
              <a:t>4/22/25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4EE5C-74D0-7C3F-D1B1-9E4E255E0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0BA4B-4A61-4D8C-119B-D37E30F01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9124-253E-1347-84E2-79831523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54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40E39-6BD5-D0FB-D71E-5169A6643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465B1-7174-7692-CF0E-693F4164D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B44E01-B08D-1E9D-C334-3B3279A88E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A046C9-9CE4-9E31-4BB3-2665FCD81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D581B-70ED-504A-85DD-FC7FCDD2C642}" type="datetimeFigureOut">
              <a:rPr lang="en-US" smtClean="0"/>
              <a:t>4/22/25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76295F-D001-C909-B5F3-1840982E2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451C9-838D-05A8-8145-1536A6F0C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9124-253E-1347-84E2-79831523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0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1D75F-11A1-7B41-8B01-169CED5E6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67E19C-27E5-E7C8-5D23-57AAC07052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EA78D2-9669-8F27-C394-74C7EA30BD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BD421-A2E7-AF9B-0080-1FC2C1F62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D581B-70ED-504A-85DD-FC7FCDD2C642}" type="datetimeFigureOut">
              <a:rPr lang="en-US" smtClean="0"/>
              <a:t>4/22/25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7F7FF7-6961-9C78-AF8B-CA5202444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7D098B-03AF-9B50-3BBA-FCDB87B6C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D9124-253E-1347-84E2-79831523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241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CEEBEF-FE00-900F-EB7A-5A7B8666B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8346D-FED6-6992-570E-BCF5A7C3C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6F1F1-E465-6507-DC7C-B7C29F9CF0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5D581B-70ED-504A-85DD-FC7FCDD2C642}" type="datetimeFigureOut">
              <a:rPr lang="en-US" smtClean="0"/>
              <a:t>4/22/25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E90D9-93FB-F8E2-794F-F482FBA11F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0DA3E-4A44-9F19-9609-48565D6D1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FD9124-253E-1347-84E2-798315234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522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13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12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0.jpg"/><Relationship Id="rId5" Type="http://schemas.openxmlformats.org/officeDocument/2006/relationships/image" Target="../media/image5.jp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4.jp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-US"/>
              <a:t>This meeting is being recorded</a:t>
            </a:r>
            <a:endParaRPr/>
          </a:p>
        </p:txBody>
      </p:sp>
      <p:sp>
        <p:nvSpPr>
          <p:cNvPr id="85" name="Google Shape;85;p1"/>
          <p:cNvSpPr txBox="1">
            <a:spLocks noGrp="1"/>
          </p:cNvSpPr>
          <p:nvPr>
            <p:ph type="body" idx="1"/>
          </p:nvPr>
        </p:nvSpPr>
        <p:spPr>
          <a:xfrm>
            <a:off x="838200" y="1825624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rmAutofit fontScale="70000" lnSpcReduction="20000"/>
          </a:bodyPr>
          <a:lstStyle/>
          <a:p>
            <a:pPr marL="228594" indent="-228594">
              <a:lnSpc>
                <a:spcPct val="170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Arial"/>
              <a:buChar char="•"/>
            </a:pPr>
            <a:r>
              <a:rPr lang="en-US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﻿﻿By joining this meeting you are providing your active consent to be recorded. If you do not give your consent you should exit the meeting and contact the meeting organizer.</a:t>
            </a:r>
            <a:endParaRPr/>
          </a:p>
          <a:p>
            <a:pPr marL="228594" indent="-228594">
              <a:lnSpc>
                <a:spcPct val="170000"/>
              </a:lnSpc>
              <a:buClr>
                <a:srgbClr val="3F3F3F"/>
              </a:buClr>
              <a:buSzPct val="100000"/>
              <a:buFont typeface="Arial"/>
              <a:buChar char="•"/>
            </a:pPr>
            <a:r>
              <a:rPr lang="en-US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﻿﻿Meeting participants are expressly prohibited from downloading or distributing the meeting recording.</a:t>
            </a:r>
            <a:endParaRPr/>
          </a:p>
          <a:p>
            <a:pPr marL="228594" indent="-228594">
              <a:lnSpc>
                <a:spcPct val="170000"/>
              </a:lnSpc>
              <a:buClr>
                <a:srgbClr val="3F3F3F"/>
              </a:buClr>
              <a:buSzPct val="100000"/>
              <a:buFont typeface="Arial"/>
              <a:buChar char="•"/>
            </a:pPr>
            <a:r>
              <a:rPr lang="en-US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﻿﻿Any screen sharing and audio/video will be part of the recording. Conversations had in the meeting via the chat window are not part of the recording.</a:t>
            </a:r>
            <a:endParaRPr/>
          </a:p>
          <a:p>
            <a:pPr marL="228594" indent="-228594">
              <a:lnSpc>
                <a:spcPct val="170000"/>
              </a:lnSpc>
              <a:buClr>
                <a:srgbClr val="3F3F3F"/>
              </a:buClr>
              <a:buSzPct val="100000"/>
              <a:buFont typeface="Arial"/>
              <a:buChar char="•"/>
            </a:pPr>
            <a:r>
              <a:rPr lang="en-US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﻿﻿Per BMS-SOP-5h "Audio, Visual and Photographic Recordings", the recording of this event has been approved by Veer Shanmugasundaram</a:t>
            </a:r>
            <a:endParaRPr/>
          </a:p>
        </p:txBody>
      </p:sp>
      <p:pic>
        <p:nvPicPr>
          <p:cNvPr id="86" name="Google Shape;86;p1" descr="A close-up of a logo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576" y="5989059"/>
            <a:ext cx="2996153" cy="645683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/>
          <p:nvPr/>
        </p:nvSpPr>
        <p:spPr>
          <a:xfrm>
            <a:off x="8821692" y="248139"/>
            <a:ext cx="1559600" cy="1559600"/>
          </a:xfrm>
          <a:prstGeom prst="ellipse">
            <a:avLst/>
          </a:prstGeom>
          <a:noFill/>
          <a:ln w="190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3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8938685" y="365149"/>
            <a:ext cx="1325600" cy="1325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3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943dcabe7899d9_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/>
              <a:t>ChemDraw document format by Revvity</a:t>
            </a:r>
            <a:endParaRPr/>
          </a:p>
        </p:txBody>
      </p:sp>
      <p:sp>
        <p:nvSpPr>
          <p:cNvPr id="154" name="Google Shape;154;g2943dcabe7899d9_8"/>
          <p:cNvSpPr txBox="1">
            <a:spLocks noGrp="1"/>
          </p:cNvSpPr>
          <p:nvPr>
            <p:ph type="body" idx="1"/>
          </p:nvPr>
        </p:nvSpPr>
        <p:spPr>
          <a:xfrm>
            <a:off x="838200" y="1825624"/>
            <a:ext cx="10515600" cy="43512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rmAutofit fontScale="92500"/>
          </a:bodyPr>
          <a:lstStyle/>
          <a:p>
            <a:pPr marL="0" indent="0">
              <a:buNone/>
            </a:pPr>
            <a:r>
              <a:rPr lang="en-US"/>
              <a:t>Why is this a big deal:</a:t>
            </a:r>
            <a:endParaRPr/>
          </a:p>
          <a:p>
            <a:pPr marL="609585" indent="-445758">
              <a:buSzPct val="85714"/>
              <a:buAutoNum type="arabicPeriod"/>
            </a:pPr>
            <a:r>
              <a:rPr lang="en-US"/>
              <a:t>CDX is a large and complicated format, source code is essential to understanding the complexities.</a:t>
            </a:r>
            <a:endParaRPr/>
          </a:p>
          <a:p>
            <a:pPr marL="609585" indent="-445758">
              <a:spcBef>
                <a:spcPts val="0"/>
              </a:spcBef>
              <a:buSzPct val="85714"/>
              <a:buAutoNum type="arabicPeriod"/>
            </a:pPr>
            <a:r>
              <a:rPr lang="en-US"/>
              <a:t>This allows the format to be archived and becomes an open format.</a:t>
            </a:r>
            <a:endParaRPr/>
          </a:p>
          <a:p>
            <a:pPr marL="609585" indent="-445758">
              <a:spcBef>
                <a:spcPts val="0"/>
              </a:spcBef>
              <a:buSzPct val="85714"/>
              <a:buAutoNum type="arabicPeriod"/>
            </a:pPr>
            <a:r>
              <a:rPr lang="en-US"/>
              <a:t>Because it is released under the BSD license, this document reader can be used in academia and industry without restriction. </a:t>
            </a:r>
            <a:endParaRPr/>
          </a:p>
          <a:p>
            <a:pPr marL="609585" indent="-445758">
              <a:spcBef>
                <a:spcPts val="0"/>
              </a:spcBef>
              <a:buSzPct val="85714"/>
              <a:buAutoNum type="arabicPeriod"/>
            </a:pPr>
            <a:r>
              <a:rPr lang="en-US"/>
              <a:t>If you like reading code, this is an amazing archive of code battle tested through decades.  It is a great historical archive of parsing xml.</a:t>
            </a:r>
            <a:endParaRPr/>
          </a:p>
          <a:p>
            <a:pPr marL="609585" indent="-445758">
              <a:spcBef>
                <a:spcPts val="0"/>
              </a:spcBef>
              <a:buSzPct val="85714"/>
              <a:buAutoNum type="arabicPeriod"/>
            </a:pPr>
            <a:r>
              <a:rPr lang="en-US"/>
              <a:t>Improves chirality support from the RDKit’s original CDXML reader</a:t>
            </a:r>
            <a:endParaRPr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endParaRPr/>
          </a:p>
        </p:txBody>
      </p:sp>
      <p:pic>
        <p:nvPicPr>
          <p:cNvPr id="155" name="Google Shape;155;g2943dcabe7899d9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9428" y="5645074"/>
            <a:ext cx="2532933" cy="1036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943dcabe7899d9_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US"/>
              <a:t>ChemDraw RDKit integration</a:t>
            </a:r>
            <a:endParaRPr/>
          </a:p>
        </p:txBody>
      </p:sp>
      <p:sp>
        <p:nvSpPr>
          <p:cNvPr id="161" name="Google Shape;161;g2943dcabe7899d9_14"/>
          <p:cNvSpPr txBox="1">
            <a:spLocks noGrp="1"/>
          </p:cNvSpPr>
          <p:nvPr>
            <p:ph type="body" idx="1"/>
          </p:nvPr>
        </p:nvSpPr>
        <p:spPr>
          <a:xfrm>
            <a:off x="838200" y="1825624"/>
            <a:ext cx="10515600" cy="43512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rmAutofit/>
          </a:bodyPr>
          <a:lstStyle/>
          <a:p>
            <a:pPr marL="0" indent="0">
              <a:buNone/>
            </a:pPr>
            <a:r>
              <a:rPr lang="en-US"/>
              <a:t>Funded by Revvity and implemented by Glysade</a:t>
            </a:r>
            <a:endParaRPr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r>
              <a:rPr lang="en-US"/>
              <a:t>Passes the original RDKit CDXML test suite.</a:t>
            </a:r>
            <a:endParaRPr/>
          </a:p>
          <a:p>
            <a:pPr marL="0" indent="0">
              <a:buNone/>
            </a:pPr>
            <a:r>
              <a:rPr lang="en-US"/>
              <a:t>Successfully round trips all RDKit test data (except 3D coords)</a:t>
            </a:r>
            <a:endParaRPr/>
          </a:p>
          <a:p>
            <a:pPr marL="0" indent="0">
              <a:buNone/>
            </a:pPr>
            <a:r>
              <a:rPr lang="en-US"/>
              <a:t>External 6500+ Revvity supplied CDXML test suite (not currently open sourced, tests maintained by Glysade)</a:t>
            </a:r>
            <a:endParaRPr/>
          </a:p>
          <a:p>
            <a:pPr marL="0" indent="0">
              <a:buNone/>
            </a:pPr>
            <a:endParaRPr/>
          </a:p>
        </p:txBody>
      </p:sp>
      <p:pic>
        <p:nvPicPr>
          <p:cNvPr id="162" name="Google Shape;162;g2943dcabe7899d9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1037" y="5815111"/>
            <a:ext cx="3199732" cy="71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943dcabe7899d9_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US"/>
              <a:t>ChemDraw RDKit integration</a:t>
            </a:r>
            <a:endParaRPr/>
          </a:p>
        </p:txBody>
      </p:sp>
      <p:sp>
        <p:nvSpPr>
          <p:cNvPr id="168" name="Google Shape;168;g2943dcabe7899d9_19"/>
          <p:cNvSpPr txBox="1">
            <a:spLocks noGrp="1"/>
          </p:cNvSpPr>
          <p:nvPr>
            <p:ph type="body" idx="1"/>
          </p:nvPr>
        </p:nvSpPr>
        <p:spPr>
          <a:xfrm>
            <a:off x="838200" y="1825624"/>
            <a:ext cx="10515600" cy="43512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rmAutofit/>
          </a:bodyPr>
          <a:lstStyle/>
          <a:p>
            <a:pPr marL="0" indent="0">
              <a:buNone/>
            </a:pPr>
            <a:r>
              <a:rPr lang="en-US" u="sng"/>
              <a:t>Limitations</a:t>
            </a:r>
            <a:endParaRPr u="sng"/>
          </a:p>
          <a:p>
            <a:pPr marL="0" indent="0">
              <a:buNone/>
            </a:pPr>
            <a:r>
              <a:rPr lang="en-US"/>
              <a:t>Can’t write reactions (yet)</a:t>
            </a:r>
            <a:endParaRPr/>
          </a:p>
          <a:p>
            <a:pPr marL="609585" indent="0">
              <a:buNone/>
            </a:pPr>
            <a:r>
              <a:rPr lang="en-US"/>
              <a:t>Need to add depiction support for writing reactions</a:t>
            </a:r>
            <a:endParaRPr/>
          </a:p>
          <a:p>
            <a:pPr marL="0" indent="0">
              <a:buNone/>
            </a:pPr>
            <a:r>
              <a:rPr lang="en-US"/>
              <a:t>HELM/Monomer support not implemented</a:t>
            </a:r>
            <a:endParaRPr/>
          </a:p>
          <a:p>
            <a:pPr marL="609585" indent="0">
              <a:buNone/>
            </a:pPr>
            <a:r>
              <a:rPr lang="en-US"/>
              <a:t>If you are interested in adding support, contact me</a:t>
            </a:r>
            <a:endParaRPr/>
          </a:p>
          <a:p>
            <a:pPr marL="0" indent="0">
              <a:buNone/>
            </a:pPr>
            <a:r>
              <a:rPr lang="en-US"/>
              <a:t>3D molecules are scaled to drawing coordinates</a:t>
            </a:r>
            <a:endParaRPr/>
          </a:p>
          <a:p>
            <a:pPr marL="609585" indent="0">
              <a:buNone/>
            </a:pPr>
            <a:endParaRPr/>
          </a:p>
        </p:txBody>
      </p:sp>
      <p:pic>
        <p:nvPicPr>
          <p:cNvPr id="169" name="Google Shape;169;g2943dcabe7899d9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1037" y="5815111"/>
            <a:ext cx="3199732" cy="71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943dcabe7899d9_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US"/>
              <a:t>ChemDraw some fun test cases</a:t>
            </a:r>
            <a:endParaRPr/>
          </a:p>
        </p:txBody>
      </p:sp>
      <p:pic>
        <p:nvPicPr>
          <p:cNvPr id="175" name="Google Shape;175;g2943dcabe7899d9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1037" y="5815111"/>
            <a:ext cx="3199732" cy="71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2943dcabe7899d9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8597" y="2171563"/>
            <a:ext cx="5993433" cy="2828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4a3ac77ca8_0_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US"/>
              <a:t>ChemDraw some fun test cases</a:t>
            </a:r>
            <a:endParaRPr/>
          </a:p>
        </p:txBody>
      </p:sp>
      <p:pic>
        <p:nvPicPr>
          <p:cNvPr id="182" name="Google Shape;182;g34a3ac77ca8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1037" y="5815111"/>
            <a:ext cx="3199732" cy="71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34a3ac77ca8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933" y="2135425"/>
            <a:ext cx="5511800" cy="29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34a3ac77ca8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5567" y="2038025"/>
            <a:ext cx="4670035" cy="304382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34a3ac77ca8_0_8"/>
          <p:cNvSpPr/>
          <p:nvPr/>
        </p:nvSpPr>
        <p:spPr>
          <a:xfrm>
            <a:off x="5516400" y="3409667"/>
            <a:ext cx="1159200" cy="57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4a3ac77ca8_0_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US"/>
              <a:t>ChemDraw some fun test cases</a:t>
            </a:r>
            <a:endParaRPr/>
          </a:p>
        </p:txBody>
      </p:sp>
      <p:pic>
        <p:nvPicPr>
          <p:cNvPr id="191" name="Google Shape;191;g34a3ac77ca8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1037" y="5815111"/>
            <a:ext cx="3199732" cy="71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34a3ac77ca8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0618" y="1690726"/>
            <a:ext cx="4993449" cy="4760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7588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692FD2-873F-AD6B-51A9-307B60BE3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563576"/>
            <a:ext cx="10363200" cy="573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01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0" y="1"/>
            <a:ext cx="12192000" cy="3408791"/>
          </a:xfrm>
          <a:prstGeom prst="rect">
            <a:avLst/>
          </a:prstGeom>
          <a:solidFill>
            <a:srgbClr val="D6D6FF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6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2"/>
          <p:cNvPicPr preferRelativeResize="0"/>
          <p:nvPr/>
        </p:nvPicPr>
        <p:blipFill rotWithShape="1">
          <a:blip r:embed="rId3">
            <a:alphaModFix/>
          </a:blip>
          <a:srcRect l="25882" r="21765" b="18834"/>
          <a:stretch/>
        </p:blipFill>
        <p:spPr>
          <a:xfrm>
            <a:off x="4552181" y="641393"/>
            <a:ext cx="3087641" cy="239343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"/>
          <p:cNvSpPr txBox="1"/>
          <p:nvPr/>
        </p:nvSpPr>
        <p:spPr>
          <a:xfrm>
            <a:off x="2734192" y="3032390"/>
            <a:ext cx="6723616" cy="46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-US" sz="2249">
                <a:solidFill>
                  <a:srgbClr val="646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 to our sponsors!</a:t>
            </a:r>
            <a:endParaRPr sz="2400"/>
          </a:p>
        </p:txBody>
      </p:sp>
      <p:sp>
        <p:nvSpPr>
          <p:cNvPr id="96" name="Google Shape;96;p2"/>
          <p:cNvSpPr txBox="1"/>
          <p:nvPr/>
        </p:nvSpPr>
        <p:spPr>
          <a:xfrm>
            <a:off x="540928" y="195783"/>
            <a:ext cx="11110144" cy="5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en-US" sz="3000" b="1">
                <a:solidFill>
                  <a:srgbClr val="0C0C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Welcome to the North American 2025 RDKit UGM!</a:t>
            </a:r>
            <a:endParaRPr sz="2400"/>
          </a:p>
        </p:txBody>
      </p:sp>
      <p:grpSp>
        <p:nvGrpSpPr>
          <p:cNvPr id="97" name="Google Shape;97;p2"/>
          <p:cNvGrpSpPr/>
          <p:nvPr/>
        </p:nvGrpSpPr>
        <p:grpSpPr>
          <a:xfrm>
            <a:off x="1249353" y="3572600"/>
            <a:ext cx="9693295" cy="3285400"/>
            <a:chOff x="831273" y="10957900"/>
            <a:chExt cx="31018553" cy="10513282"/>
          </a:xfrm>
        </p:grpSpPr>
        <p:pic>
          <p:nvPicPr>
            <p:cNvPr id="98" name="Google Shape;98;p2" descr="A close-up of a logo&#10;&#10;AI-generated content may be incorrect.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31273" y="16057512"/>
              <a:ext cx="8031213" cy="27087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6364415" y="11038182"/>
              <a:ext cx="5485411" cy="24367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2" descr="A logo with a smile&#10;&#10;AI-generated content may be incorrect.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31273" y="10957900"/>
              <a:ext cx="4328922" cy="25973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2" descr="A close-up of a bag&#10;&#10;AI-generated content may be incorrect.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839086" y="11059937"/>
              <a:ext cx="6808786" cy="23932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2" descr="A close-up of a logo&#10;&#10;AI-generated content may be incorrect.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5326763" y="11248151"/>
              <a:ext cx="9358761" cy="2016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2" descr="A close-up of a logo&#10;&#10;AI-generated content may be incorrect.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570944" y="13624219"/>
              <a:ext cx="7072280" cy="2016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1482631" y="16146977"/>
              <a:ext cx="7886930" cy="20374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2" descr="A logo for a company&#10;&#10;AI-generated content may be incorrect.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053205" y="18245798"/>
              <a:ext cx="6450768" cy="3225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2" descr="A blue and white logo&#10;&#10;AI-generated content may be incorrect.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5205581" y="18457961"/>
              <a:ext cx="11493373" cy="28010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2"/>
            <p:cNvPicPr preferRelativeResize="0"/>
            <p:nvPr/>
          </p:nvPicPr>
          <p:blipFill rotWithShape="1">
            <a:blip r:embed="rId13">
              <a:alphaModFix/>
            </a:blip>
            <a:srcRect l="9469" t="24467" r="10496" b="22722"/>
            <a:stretch/>
          </p:blipFill>
          <p:spPr>
            <a:xfrm>
              <a:off x="12503973" y="13637771"/>
              <a:ext cx="7411446" cy="19897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2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22776168" y="13601926"/>
              <a:ext cx="7176493" cy="20614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2" descr="NextMove Software"/>
            <p:cNvPicPr preferRelativeResize="0"/>
            <p:nvPr/>
          </p:nvPicPr>
          <p:blipFill rotWithShape="1">
            <a:blip r:embed="rId15">
              <a:alphaModFix/>
            </a:blip>
            <a:srcRect t="20608" b="19235"/>
            <a:stretch/>
          </p:blipFill>
          <p:spPr>
            <a:xfrm>
              <a:off x="21971874" y="15452348"/>
              <a:ext cx="9877952" cy="34267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4c8d5d36348532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US"/>
              <a:t>2025 North America RDKit UGM</a:t>
            </a:r>
            <a:endParaRPr/>
          </a:p>
        </p:txBody>
      </p:sp>
      <p:sp>
        <p:nvSpPr>
          <p:cNvPr id="115" name="Google Shape;115;g364c8d5d36348532_0"/>
          <p:cNvSpPr txBox="1">
            <a:spLocks noGrp="1"/>
          </p:cNvSpPr>
          <p:nvPr>
            <p:ph type="body" idx="1"/>
          </p:nvPr>
        </p:nvSpPr>
        <p:spPr>
          <a:xfrm>
            <a:off x="838200" y="1690724"/>
            <a:ext cx="10515600" cy="43512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First one ever!</a:t>
            </a: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lang="en-US" dirty="0"/>
              <a:t>Thanks to BMS for hosting this event.  We have a record number of signups and are grateful for the large venue!</a:t>
            </a: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lang="en-US" dirty="0"/>
              <a:t>This event would not have been possible without our generous sponsors and our amazing team.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Thanks to </a:t>
            </a:r>
            <a:r>
              <a:rPr lang="en-US"/>
              <a:t>our moderators</a:t>
            </a:r>
            <a:r>
              <a:rPr lang="en-US" dirty="0"/>
              <a:t>:  </a:t>
            </a:r>
            <a:r>
              <a:rPr lang="en-US"/>
              <a:t>Anthony Arvanitis</a:t>
            </a:r>
            <a:r>
              <a:rPr lang="en-US" dirty="0"/>
              <a:t>, Jacob Speigel, Srijit Seal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4a3ac77ca8_0_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rmAutofit/>
          </a:bodyPr>
          <a:lstStyle/>
          <a:p>
            <a:pPr>
              <a:spcBef>
                <a:spcPts val="1000"/>
              </a:spcBef>
              <a:buClr>
                <a:schemeClr val="dk1"/>
              </a:buClr>
              <a:buSzPts val="1100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Neaan Mathai </a:t>
            </a:r>
            <a:endParaRPr/>
          </a:p>
        </p:txBody>
      </p:sp>
      <p:sp>
        <p:nvSpPr>
          <p:cNvPr id="121" name="Google Shape;121;g34a3ac77ca8_0_17"/>
          <p:cNvSpPr txBox="1">
            <a:spLocks noGrp="1"/>
          </p:cNvSpPr>
          <p:nvPr>
            <p:ph type="body" idx="1"/>
          </p:nvPr>
        </p:nvSpPr>
        <p:spPr>
          <a:xfrm>
            <a:off x="3093333" y="1825633"/>
            <a:ext cx="8260400" cy="43512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rmAutofit lnSpcReduction="10000"/>
          </a:bodyPr>
          <a:lstStyle/>
          <a:p>
            <a:pPr marL="0" indent="0">
              <a:lnSpc>
                <a:spcPct val="115000"/>
              </a:lnSpc>
              <a:spcBef>
                <a:spcPts val="1600"/>
              </a:spcBef>
              <a:buNone/>
            </a:pPr>
            <a:r>
              <a:rPr lang="en-US"/>
              <a:t>Neann is a cheminformatician at Parabilis Medicines</a:t>
            </a:r>
            <a:endParaRPr/>
          </a:p>
          <a:p>
            <a:pPr marL="0" indent="0">
              <a:lnSpc>
                <a:spcPct val="115000"/>
              </a:lnSpc>
              <a:spcBef>
                <a:spcPts val="1600"/>
              </a:spcBef>
              <a:buNone/>
            </a:pPr>
            <a:r>
              <a:rPr lang="en-US"/>
              <a:t>She started on this path focused on public health issues such as global TB, HUB and malaria.</a:t>
            </a:r>
            <a:endParaRPr/>
          </a:p>
          <a:p>
            <a:pPr marL="0" indent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/>
              <a:t>Then She pursued a PhD in cheminformatics under the guidance of Johannes Kirchmair.  And has worked at BenevolentAI,  Exscientia, and now Parabilis.</a:t>
            </a:r>
            <a:endParaRPr/>
          </a:p>
        </p:txBody>
      </p:sp>
      <p:pic>
        <p:nvPicPr>
          <p:cNvPr id="122" name="Google Shape;122;g34a3ac77ca8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92" y="1825634"/>
            <a:ext cx="1825165" cy="2431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4a3ac77ca8_0_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Francis Prael</a:t>
            </a:r>
            <a:endParaRPr/>
          </a:p>
        </p:txBody>
      </p:sp>
      <p:sp>
        <p:nvSpPr>
          <p:cNvPr id="128" name="Google Shape;128;g34a3ac77ca8_0_38"/>
          <p:cNvSpPr txBox="1">
            <a:spLocks noGrp="1"/>
          </p:cNvSpPr>
          <p:nvPr>
            <p:ph type="body" idx="1"/>
          </p:nvPr>
        </p:nvSpPr>
        <p:spPr>
          <a:xfrm>
            <a:off x="3093333" y="1825633"/>
            <a:ext cx="8260400" cy="43512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rm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222222"/>
                </a:solidFill>
                <a:highlight>
                  <a:srgbClr val="FFFFFF"/>
                </a:highlight>
              </a:rPr>
              <a:t>Francis is currently employed at BMS where is is engaged in the Sisyphean task of using his his hybrid wet/dry background to discover medicines.</a:t>
            </a:r>
            <a:endParaRPr sz="16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 sz="16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222222"/>
                </a:solidFill>
                <a:highlight>
                  <a:srgbClr val="FFFFFF"/>
                </a:highlight>
              </a:rPr>
              <a:t>Francis received his PhD from Dave Weaver’s lab at Vanderbilt University, where he was an innumerate chemical biologist.</a:t>
            </a:r>
            <a:endParaRPr sz="16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 sz="16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222222"/>
                </a:solidFill>
                <a:highlight>
                  <a:srgbClr val="FFFFFF"/>
                </a:highlight>
              </a:rPr>
              <a:t>He then transitioned to a cheminformatics role, applying ML towards Cereblon Glue Degraders, during a Postdoc at Novartis in Cambridge, MA in Peter Kutchukian’s organization, under the direct supervision of Lingling Shen and Jutta Blank. </a:t>
            </a:r>
            <a:endParaRPr sz="16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 sz="16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222222"/>
                </a:solidFill>
                <a:highlight>
                  <a:srgbClr val="FFFFFF"/>
                </a:highlight>
              </a:rPr>
              <a:t>Francis particularly enjoys explainability and uncertainty and anything else that can help the models we use become conduits for better understanding the systems they’re trained on.</a:t>
            </a:r>
            <a:endParaRPr/>
          </a:p>
        </p:txBody>
      </p:sp>
      <p:pic>
        <p:nvPicPr>
          <p:cNvPr id="129" name="Google Shape;129;g34a3ac77ca8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825633"/>
            <a:ext cx="1960101" cy="1704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9f75b522a89a968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US"/>
              <a:t>Before the intro</a:t>
            </a:r>
            <a:endParaRPr/>
          </a:p>
        </p:txBody>
      </p:sp>
      <p:sp>
        <p:nvSpPr>
          <p:cNvPr id="135" name="Google Shape;135;g59f75b522a89a968_0"/>
          <p:cNvSpPr txBox="1">
            <a:spLocks noGrp="1"/>
          </p:cNvSpPr>
          <p:nvPr>
            <p:ph type="body" idx="1"/>
          </p:nvPr>
        </p:nvSpPr>
        <p:spPr>
          <a:xfrm>
            <a:off x="838200" y="1825624"/>
            <a:ext cx="10515600" cy="43512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rmAutofit/>
          </a:bodyPr>
          <a:lstStyle/>
          <a:p>
            <a:pPr marL="0" indent="0">
              <a:buNone/>
            </a:pPr>
            <a:r>
              <a:rPr lang="en-US"/>
              <a:t>Personal note about the RDKit or “you can take it with you”.</a:t>
            </a:r>
            <a:endParaRPr/>
          </a:p>
        </p:txBody>
      </p:sp>
      <p:pic>
        <p:nvPicPr>
          <p:cNvPr id="136" name="Google Shape;136;g59f75b522a89a968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309" y="2668333"/>
            <a:ext cx="2350835" cy="3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943dcabe7899d9_0"/>
          <p:cNvSpPr txBox="1"/>
          <p:nvPr/>
        </p:nvSpPr>
        <p:spPr>
          <a:xfrm>
            <a:off x="4554300" y="2769768"/>
            <a:ext cx="6954400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2800">
                <a:solidFill>
                  <a:schemeClr val="dk1"/>
                </a:solidFill>
              </a:rPr>
              <a:t>Greg Goes Here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943dcabe7899d9_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US"/>
              <a:t>ChemDraw document format by Revvity</a:t>
            </a:r>
            <a:endParaRPr/>
          </a:p>
        </p:txBody>
      </p:sp>
      <p:sp>
        <p:nvSpPr>
          <p:cNvPr id="147" name="Google Shape;147;g2943dcabe7899d9_3"/>
          <p:cNvSpPr txBox="1">
            <a:spLocks noGrp="1"/>
          </p:cNvSpPr>
          <p:nvPr>
            <p:ph type="body" idx="1"/>
          </p:nvPr>
        </p:nvSpPr>
        <p:spPr>
          <a:xfrm>
            <a:off x="838200" y="1825624"/>
            <a:ext cx="10515600" cy="43512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t" anchorCtr="0">
            <a:normAutofit fontScale="92500" lnSpcReduction="10000"/>
          </a:bodyPr>
          <a:lstStyle/>
          <a:p>
            <a:pPr marL="0" indent="0">
              <a:buNone/>
            </a:pPr>
            <a:r>
              <a:rPr lang="en-US"/>
              <a:t>Fully open sourced ChemDraw document format.</a:t>
            </a:r>
            <a:endParaRPr/>
          </a:p>
          <a:p>
            <a:pPr marL="0" indent="0">
              <a:buNone/>
            </a:pPr>
            <a:r>
              <a:rPr lang="en-US"/>
              <a:t>BSD 3-clause license with no restrictions.</a:t>
            </a:r>
            <a:endParaRPr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r>
              <a:rPr lang="en-US"/>
              <a:t>Integrated with the RDKit</a:t>
            </a:r>
            <a:endParaRPr/>
          </a:p>
          <a:p>
            <a:pPr marL="0" indent="0">
              <a:buNone/>
            </a:pPr>
            <a:r>
              <a:rPr lang="en-US"/>
              <a:t>Supports CDX/CDXML reading and writing</a:t>
            </a:r>
            <a:endParaRPr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r>
              <a:rPr lang="en-US"/>
              <a:t>(Currently under code review https://github.com/rdkit/rdkit/pulls)</a:t>
            </a:r>
            <a:endParaRPr/>
          </a:p>
          <a:p>
            <a:pPr marL="0" indent="0">
              <a:buNone/>
            </a:pPr>
            <a:endParaRPr/>
          </a:p>
          <a:p>
            <a:pPr marL="0" indent="0">
              <a:buNone/>
            </a:pPr>
            <a:r>
              <a:rPr lang="en-US"/>
              <a:t>Funded by Revvity Inc and Glysade LLC</a:t>
            </a:r>
            <a:endParaRPr/>
          </a:p>
        </p:txBody>
      </p:sp>
      <p:pic>
        <p:nvPicPr>
          <p:cNvPr id="148" name="Google Shape;148;g2943dcabe7899d9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9428" y="5645074"/>
            <a:ext cx="2532933" cy="1036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631</Words>
  <Application>Microsoft Macintosh PowerPoint</Application>
  <PresentationFormat>Widescreen</PresentationFormat>
  <Paragraphs>63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Helvetica Neue</vt:lpstr>
      <vt:lpstr>Office Theme</vt:lpstr>
      <vt:lpstr>This meeting is being recorded</vt:lpstr>
      <vt:lpstr>PowerPoint Presentation</vt:lpstr>
      <vt:lpstr>PowerPoint Presentation</vt:lpstr>
      <vt:lpstr>2025 North America RDKit UGM</vt:lpstr>
      <vt:lpstr>Neaan Mathai </vt:lpstr>
      <vt:lpstr>Francis Prael</vt:lpstr>
      <vt:lpstr>Before the intro</vt:lpstr>
      <vt:lpstr>PowerPoint Presentation</vt:lpstr>
      <vt:lpstr>ChemDraw document format by Revvity</vt:lpstr>
      <vt:lpstr>ChemDraw document format by Revvity</vt:lpstr>
      <vt:lpstr>ChemDraw RDKit integration</vt:lpstr>
      <vt:lpstr>ChemDraw RDKit integration</vt:lpstr>
      <vt:lpstr>ChemDraw some fun test cases</vt:lpstr>
      <vt:lpstr>ChemDraw some fun test cases</vt:lpstr>
      <vt:lpstr>ChemDraw some fun test cases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Neann Mathai</dc:creator>
  <cp:lastModifiedBy>Neann Mathai</cp:lastModifiedBy>
  <cp:revision>1</cp:revision>
  <dcterms:created xsi:type="dcterms:W3CDTF">2025-04-22T15:17:21Z</dcterms:created>
  <dcterms:modified xsi:type="dcterms:W3CDTF">2025-04-22T15:18:34Z</dcterms:modified>
</cp:coreProperties>
</file>